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3" r:id="rId2"/>
  </p:sldMasterIdLst>
  <p:notesMasterIdLst>
    <p:notesMasterId r:id="rId31"/>
  </p:notesMasterIdLst>
  <p:handoutMasterIdLst>
    <p:handoutMasterId r:id="rId32"/>
  </p:handoutMasterIdLst>
  <p:sldIdLst>
    <p:sldId id="331" r:id="rId3"/>
    <p:sldId id="269" r:id="rId4"/>
    <p:sldId id="273" r:id="rId5"/>
    <p:sldId id="347" r:id="rId6"/>
    <p:sldId id="274" r:id="rId7"/>
    <p:sldId id="353" r:id="rId8"/>
    <p:sldId id="318" r:id="rId9"/>
    <p:sldId id="333" r:id="rId10"/>
    <p:sldId id="354" r:id="rId11"/>
    <p:sldId id="356" r:id="rId12"/>
    <p:sldId id="357" r:id="rId13"/>
    <p:sldId id="349" r:id="rId14"/>
    <p:sldId id="358" r:id="rId15"/>
    <p:sldId id="359" r:id="rId16"/>
    <p:sldId id="360" r:id="rId17"/>
    <p:sldId id="350" r:id="rId18"/>
    <p:sldId id="351" r:id="rId19"/>
    <p:sldId id="352" r:id="rId20"/>
    <p:sldId id="355" r:id="rId21"/>
    <p:sldId id="264" r:id="rId22"/>
    <p:sldId id="319" r:id="rId23"/>
    <p:sldId id="265" r:id="rId24"/>
    <p:sldId id="320" r:id="rId25"/>
    <p:sldId id="321" r:id="rId26"/>
    <p:sldId id="275" r:id="rId27"/>
    <p:sldId id="277" r:id="rId28"/>
    <p:sldId id="362" r:id="rId29"/>
    <p:sldId id="361" r:id="rId30"/>
  </p:sldIdLst>
  <p:sldSz cx="9144000" cy="6858000" type="screen4x3"/>
  <p:notesSz cx="6834188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0" d="100"/>
          <a:sy n="70" d="100"/>
        </p:scale>
        <p:origin x="132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62226" cy="500555"/>
          </a:xfrm>
          <a:prstGeom prst="rect">
            <a:avLst/>
          </a:prstGeom>
        </p:spPr>
        <p:txBody>
          <a:bodyPr vert="horz" lIns="92629" tIns="46314" rIns="92629" bIns="463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70367" y="1"/>
            <a:ext cx="2962226" cy="500555"/>
          </a:xfrm>
          <a:prstGeom prst="rect">
            <a:avLst/>
          </a:prstGeom>
        </p:spPr>
        <p:txBody>
          <a:bodyPr vert="horz" lIns="92629" tIns="46314" rIns="92629" bIns="46314" rtlCol="0"/>
          <a:lstStyle>
            <a:lvl1pPr algn="r">
              <a:defRPr sz="1200"/>
            </a:lvl1pPr>
          </a:lstStyle>
          <a:p>
            <a:fld id="{D21371B3-7A99-4866-8C0B-BCB4BD7F54EE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78470"/>
            <a:ext cx="2962226" cy="500555"/>
          </a:xfrm>
          <a:prstGeom prst="rect">
            <a:avLst/>
          </a:prstGeom>
        </p:spPr>
        <p:txBody>
          <a:bodyPr vert="horz" lIns="92629" tIns="46314" rIns="92629" bIns="463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70367" y="9478470"/>
            <a:ext cx="2962226" cy="500555"/>
          </a:xfrm>
          <a:prstGeom prst="rect">
            <a:avLst/>
          </a:prstGeom>
        </p:spPr>
        <p:txBody>
          <a:bodyPr vert="horz" lIns="92629" tIns="46314" rIns="92629" bIns="46314" rtlCol="0" anchor="b"/>
          <a:lstStyle>
            <a:lvl1pPr algn="r">
              <a:defRPr sz="1200"/>
            </a:lvl1pPr>
          </a:lstStyle>
          <a:p>
            <a:fld id="{78D850D2-CC69-479E-A8CB-58F0DA985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088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498952"/>
          </a:xfrm>
          <a:prstGeom prst="rect">
            <a:avLst/>
          </a:prstGeom>
        </p:spPr>
        <p:txBody>
          <a:bodyPr vert="horz" lIns="92629" tIns="46314" rIns="92629" bIns="463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71126" y="0"/>
            <a:ext cx="2961481" cy="498952"/>
          </a:xfrm>
          <a:prstGeom prst="rect">
            <a:avLst/>
          </a:prstGeom>
        </p:spPr>
        <p:txBody>
          <a:bodyPr vert="horz" lIns="92629" tIns="46314" rIns="92629" bIns="46314" rtlCol="0"/>
          <a:lstStyle>
            <a:lvl1pPr algn="r">
              <a:defRPr sz="1200"/>
            </a:lvl1pPr>
          </a:lstStyle>
          <a:p>
            <a:fld id="{FA05F07E-3180-4047-B581-13819041DFE9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9300"/>
            <a:ext cx="4986338" cy="3740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29" tIns="46314" rIns="92629" bIns="463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3419" y="4740038"/>
            <a:ext cx="5467350" cy="4490562"/>
          </a:xfrm>
          <a:prstGeom prst="rect">
            <a:avLst/>
          </a:prstGeom>
        </p:spPr>
        <p:txBody>
          <a:bodyPr vert="horz" lIns="92629" tIns="46314" rIns="92629" bIns="463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78342"/>
            <a:ext cx="2961481" cy="498952"/>
          </a:xfrm>
          <a:prstGeom prst="rect">
            <a:avLst/>
          </a:prstGeom>
        </p:spPr>
        <p:txBody>
          <a:bodyPr vert="horz" lIns="92629" tIns="46314" rIns="92629" bIns="463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71126" y="9478342"/>
            <a:ext cx="2961481" cy="498952"/>
          </a:xfrm>
          <a:prstGeom prst="rect">
            <a:avLst/>
          </a:prstGeom>
        </p:spPr>
        <p:txBody>
          <a:bodyPr vert="horz" lIns="92629" tIns="46314" rIns="92629" bIns="46314" rtlCol="0" anchor="b"/>
          <a:lstStyle>
            <a:lvl1pPr algn="r">
              <a:defRPr sz="1200"/>
            </a:lvl1pPr>
          </a:lstStyle>
          <a:p>
            <a:fld id="{168DF5E7-BD2F-4BFE-A863-E802EED725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6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531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79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190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6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292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47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904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596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2646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523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22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76214AC-42D7-4112-B607-287FA1B334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8D8E1EF-28A3-48B0-A2E7-28A1554736A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95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/>
          <p:cNvPicPr>
            <a:picLocks noChangeAspect="1"/>
          </p:cNvPicPr>
          <p:nvPr/>
        </p:nvPicPr>
        <p:blipFill>
          <a:blip r:embed="rId2"/>
          <a:srcRect l="6905" r="82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7950" y="195263"/>
            <a:ext cx="3430588" cy="14446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ru-RU">
              <a:solidFill>
                <a:srgbClr val="96A61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51500" y="195263"/>
            <a:ext cx="3432175" cy="14446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ru-RU">
              <a:solidFill>
                <a:srgbClr val="96A61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524625"/>
            <a:ext cx="9144000" cy="3333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ru-RU">
              <a:solidFill>
                <a:srgbClr val="96A612"/>
              </a:solidFill>
            </a:endParaRPr>
          </a:p>
        </p:txBody>
      </p:sp>
      <p:pic>
        <p:nvPicPr>
          <p:cNvPr id="17" name="Picture 5" descr="C:\Users\User\Desktop\бренд\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33CC">
                <a:tint val="45000"/>
                <a:satMod val="400000"/>
              </a:srgbClr>
            </a:duotone>
            <a:lum bright="-10000" contrast="20000"/>
          </a:blip>
          <a:srcRect/>
          <a:stretch>
            <a:fillRect/>
          </a:stretch>
        </p:blipFill>
        <p:spPr bwMode="auto">
          <a:xfrm>
            <a:off x="7978588" y="384789"/>
            <a:ext cx="1021977" cy="878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35689" y="893224"/>
            <a:ext cx="8353887" cy="739775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Лекция №1 «Институциональная структура финансового </a:t>
            </a:r>
            <a:r>
              <a:rPr lang="ru-RU" sz="36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рынка»</a:t>
            </a:r>
            <a:endParaRPr lang="ru-RU" sz="3600" b="1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507571" y="2426843"/>
            <a:ext cx="8128858" cy="258241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514350" indent="-514350" algn="just">
              <a:lnSpc>
                <a:spcPct val="100000"/>
              </a:lnSpc>
              <a:spcBef>
                <a:spcPts val="1200"/>
              </a:spcBef>
              <a:buAutoNum type="arabicPeriod"/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Участники </a:t>
            </a:r>
            <a:r>
              <a:rPr lang="ru-RU" sz="3200" b="1" dirty="0">
                <a:solidFill>
                  <a:srgbClr val="002060"/>
                </a:solidFill>
              </a:rPr>
              <a:t>финансового рынка и виды их </a:t>
            </a:r>
            <a:r>
              <a:rPr lang="ru-RU" sz="3200" b="1" dirty="0" smtClean="0">
                <a:solidFill>
                  <a:srgbClr val="002060"/>
                </a:solidFill>
              </a:rPr>
              <a:t>деятельности</a:t>
            </a:r>
          </a:p>
          <a:p>
            <a:pPr marL="514350" indent="-514350" algn="just">
              <a:lnSpc>
                <a:spcPct val="100000"/>
              </a:lnSpc>
              <a:spcBef>
                <a:spcPts val="1200"/>
              </a:spcBef>
              <a:buAutoNum type="arabicPeriod"/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 Регулирование </a:t>
            </a:r>
            <a:r>
              <a:rPr lang="ru-RU" sz="3200" b="1" dirty="0">
                <a:solidFill>
                  <a:srgbClr val="002060"/>
                </a:solidFill>
              </a:rPr>
              <a:t>финансового </a:t>
            </a:r>
            <a:r>
              <a:rPr lang="ru-RU" sz="3200" b="1" dirty="0" smtClean="0">
                <a:solidFill>
                  <a:srgbClr val="002060"/>
                </a:solidFill>
              </a:rPr>
              <a:t>рынка</a:t>
            </a:r>
          </a:p>
          <a:p>
            <a:pPr marL="514350" indent="-514350" algn="just">
              <a:lnSpc>
                <a:spcPct val="100000"/>
              </a:lnSpc>
              <a:spcBef>
                <a:spcPts val="1200"/>
              </a:spcBef>
              <a:buAutoNum type="arabicPeriod"/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3200" b="1" dirty="0">
                <a:solidFill>
                  <a:srgbClr val="002060"/>
                </a:solidFill>
              </a:rPr>
              <a:t>Модель финансового рынка </a:t>
            </a:r>
            <a:r>
              <a:rPr lang="ru-RU" sz="3200" b="1" dirty="0" smtClean="0">
                <a:solidFill>
                  <a:srgbClr val="002060"/>
                </a:solidFill>
              </a:rPr>
              <a:t>России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defRPr/>
            </a:pP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23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7506" y="980728"/>
            <a:ext cx="9036496" cy="403187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Специализированными институтами сервисной инфраструктуры финансового рынка являются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клиринговые организации;</a:t>
            </a:r>
          </a:p>
          <a:p>
            <a:pPr algn="just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регистраторы (реестродержатели);</a:t>
            </a:r>
          </a:p>
          <a:p>
            <a:pPr algn="just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депозитарии;</a:t>
            </a:r>
          </a:p>
          <a:p>
            <a:pPr algn="just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финансовые консультанты.</a:t>
            </a:r>
          </a:p>
        </p:txBody>
      </p:sp>
    </p:spTree>
    <p:extLst>
      <p:ext uri="{BB962C8B-B14F-4D97-AF65-F5344CB8AC3E}">
        <p14:creationId xmlns:p14="http://schemas.microsoft.com/office/powerpoint/2010/main" val="3354150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1161" y="107128"/>
            <a:ext cx="8856984" cy="21544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Клиринговой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признается деятельность по определению взаимных обязательств, возникающих между продавцами и покупателями, и зачет их взаимных требований и обязательств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1161" y="2276872"/>
            <a:ext cx="8856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функциями клиринговой палаты являются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531813" algn="just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1813"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сбор информации по заключенным на бирже сделкам, ее сверка и корректировка в случае расхождений;</a:t>
            </a:r>
          </a:p>
          <a:p>
            <a:pPr indent="531813"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учет зарегистрированных на бирже сделок и проведение вычислений по ним;</a:t>
            </a:r>
          </a:p>
          <a:p>
            <a:pPr indent="531813"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определение взаимных обязательств между сторонами, заключившими сделки на бирже, и расчеты между ними;</a:t>
            </a:r>
          </a:p>
          <a:p>
            <a:pPr indent="531813"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обеспечение поставки ценных бумаг от продавца к покупателю и организация денежных расчетов;</a:t>
            </a:r>
          </a:p>
          <a:p>
            <a:pPr indent="531813"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обеспечение гарантий по исполнению обязательств, вытекающих из срочных сделок.</a:t>
            </a:r>
          </a:p>
        </p:txBody>
      </p:sp>
    </p:spTree>
    <p:extLst>
      <p:ext uri="{BB962C8B-B14F-4D97-AF65-F5344CB8AC3E}">
        <p14:creationId xmlns:p14="http://schemas.microsoft.com/office/powerpoint/2010/main" val="2925466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9838" t="4850" r="7476" b="6951"/>
          <a:stretch/>
        </p:blipFill>
        <p:spPr>
          <a:xfrm>
            <a:off x="899592" y="332656"/>
            <a:ext cx="7560840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46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7523" y="1166842"/>
            <a:ext cx="8568952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Депозитарии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регистраторы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называть профессиональными участниками рынка ценных бумаг и относить к учетной инфраструктуре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рынка ценных бумаг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специализированные компании, выполняющие деятельность по организационно-техническому и информационному обслуживанию выпуска и обращения ценных бумаг на основании соответствующей лицензии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функцией регистраторов и депозитариев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учет и подтверждение прав собственности на ценные бумаги. </a:t>
            </a:r>
          </a:p>
        </p:txBody>
      </p:sp>
    </p:spTree>
    <p:extLst>
      <p:ext uri="{BB962C8B-B14F-4D97-AF65-F5344CB8AC3E}">
        <p14:creationId xmlns:p14="http://schemas.microsoft.com/office/powerpoint/2010/main" val="805618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620688"/>
            <a:ext cx="8568952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633413" algn="just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лица, осуществляющие деятельность по ведению реестра владельцев ценных бумаг, именуются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держателями реестра (регистраторами)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633413" algn="just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владельцев ценных бумаг (реестр)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формируемая на определенный момент времени система записей о лицах, которым открыты лицевые счета, о ценных бумагах, учитываемых на указанных счетах и др.</a:t>
            </a:r>
          </a:p>
          <a:p>
            <a:pPr indent="633413" algn="just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реестра всех акционерных обществ осуществляет специализированная организация —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регистратор. </a:t>
            </a:r>
          </a:p>
        </p:txBody>
      </p:sp>
    </p:spTree>
    <p:extLst>
      <p:ext uri="{BB962C8B-B14F-4D97-AF65-F5344CB8AC3E}">
        <p14:creationId xmlns:p14="http://schemas.microsoft.com/office/powerpoint/2010/main" val="1927502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117693"/>
            <a:ext cx="8568952" cy="67403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633413"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Депозитарной деятельностью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признается оказание услуг по хранению сертификатов ценных бумаг и/или учету и переходу прав на ценные бумаги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633413" algn="just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33413"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участник рынка ценных бумаг, осуществляющий депозитарную деятельность, именуется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депозитарием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633413" algn="just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33413"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Лицо, пользующееся услугами депозитария, именуется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депонентом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633413" algn="just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33413"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между депозитарием и депонентом, регулирующий их отношения, именуется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депозитарным договором (договором о счете ДЕПО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633413" algn="just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633413"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Счёт депо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объединённая общим признаком совокупность записей в регистрах депозитария, предназначенная для учёта ценных бумаг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899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b="6612"/>
          <a:stretch/>
        </p:blipFill>
        <p:spPr>
          <a:xfrm>
            <a:off x="61303" y="0"/>
            <a:ext cx="9021392" cy="631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843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3" y="84264"/>
            <a:ext cx="8928992" cy="56166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7584" y="5740983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Взаимодействие регистратора и депозитариев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030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55" y="215486"/>
            <a:ext cx="7992888" cy="642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61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3" y="1392028"/>
            <a:ext cx="9144000" cy="532859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8403" y="237081"/>
            <a:ext cx="8229600" cy="85068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устроена фондовая биржа?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292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3" name="Овал 2"/>
          <p:cNvSpPr/>
          <p:nvPr/>
        </p:nvSpPr>
        <p:spPr>
          <a:xfrm>
            <a:off x="1691680" y="260648"/>
            <a:ext cx="5760640" cy="11336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финансового рынка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1862336"/>
            <a:ext cx="3744416" cy="13681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участники рынка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4048" y="1862336"/>
            <a:ext cx="3718148" cy="13681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посредники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77780" y="3810000"/>
            <a:ext cx="3744416" cy="13681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регулирования финансового рынка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85850" y="3806552"/>
            <a:ext cx="3744416" cy="13681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сервисной инфраструктуры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250658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7763" y="335846"/>
            <a:ext cx="880980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субъектов регулирования различают:</a:t>
            </a:r>
          </a:p>
          <a:p>
            <a:pPr algn="just"/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государственное регулирование рынка;</a:t>
            </a:r>
          </a:p>
          <a:p>
            <a:pPr algn="just"/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регулирование со стороны профессиональных участников рынка ценных бумаг, или саморегулирование рынка;</a:t>
            </a:r>
          </a:p>
          <a:p>
            <a:pPr algn="just"/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общественное регулирование, или регулирование через общественное мнение.</a:t>
            </a:r>
          </a:p>
          <a:p>
            <a:pPr algn="just"/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регулирование включает в себя разработку нормативных актов, контроль за их исполнением и прочие функции регулирования, осуществляемые различными органами государственной власти.</a:t>
            </a:r>
          </a:p>
          <a:p>
            <a:pPr algn="just"/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Саморегулирование рынка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самими участниками рынка ценных бумаг посредством их участия в соответствующих некоммерческих организациях (СРО — саморегулируемые организации участников).</a:t>
            </a:r>
          </a:p>
        </p:txBody>
      </p:sp>
    </p:spTree>
    <p:extLst>
      <p:ext uri="{BB962C8B-B14F-4D97-AF65-F5344CB8AC3E}">
        <p14:creationId xmlns:p14="http://schemas.microsoft.com/office/powerpoint/2010/main" val="275695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627784" y="160421"/>
            <a:ext cx="6336705" cy="648903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это система мер, направленных на обеспечение устойчивости финансовых институтов и стабильности финансового рынка в целом, а также на ограничение рисков (валютных, кредитных, ликвидности и др.). Задачами финансового регулирования является создание равных конкурентных возможностей для всех участников рынка, защита интересов инвесторов и кредиторов, предотвращение мошенничества, недобросовестного поведения отдельных участников. В развитых странах функции финансового регулирования возложены на специальные государственные органы - так называемые финансовые регуляторы (например, Федеральное управление финансового надзора в Германии, Управление финансовых услуг в Великобритании и др.). Регулирование деятельности коммерческих банков в ряде стран, в том числе и в России, осуществляют центральные банки.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6674" y="2494546"/>
            <a:ext cx="2155086" cy="143851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Финансовое регулирование </a:t>
            </a:r>
          </a:p>
        </p:txBody>
      </p:sp>
    </p:spTree>
    <p:extLst>
      <p:ext uri="{BB962C8B-B14F-4D97-AF65-F5344CB8AC3E}">
        <p14:creationId xmlns:p14="http://schemas.microsoft.com/office/powerpoint/2010/main" val="663031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 bwMode="gray">
          <a:xfrm>
            <a:off x="705852" y="676889"/>
            <a:ext cx="8042612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Выделяют три самостоятельных направления регулирования финансового рынка:</a:t>
            </a:r>
            <a:endParaRPr lang="ru-RU" sz="28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95537" y="2276872"/>
            <a:ext cx="8352928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пруденциаль­ный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 надзор;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регулирование бизнес-поведения финансовых институтов;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B3116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обеспечение финансовой стабильности.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13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208548" y="681790"/>
            <a:ext cx="8726904" cy="5438274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err="1">
                <a:solidFill>
                  <a:srgbClr val="002060"/>
                </a:solidFill>
                <a:latin typeface="Garamond" panose="02020404030301010803" pitchFamily="18" charset="0"/>
              </a:rPr>
              <a:t>Пруденциальный</a:t>
            </a:r>
            <a:r>
              <a:rPr lang="ru-RU" sz="2800" b="1" i="1" dirty="0">
                <a:solidFill>
                  <a:srgbClr val="002060"/>
                </a:solidFill>
                <a:latin typeface="Garamond" panose="02020404030301010803" pitchFamily="18" charset="0"/>
              </a:rPr>
              <a:t> надзор </a:t>
            </a:r>
            <a:r>
              <a:rPr lang="ru-RU" sz="2800" dirty="0">
                <a:solidFill>
                  <a:srgbClr val="002060"/>
                </a:solidFill>
                <a:latin typeface="Garamond" panose="02020404030301010803" pitchFamily="18" charset="0"/>
              </a:rPr>
              <a:t>имеет своей целью не допустить излишне </a:t>
            </a:r>
            <a:r>
              <a:rPr lang="ru-RU" sz="28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рискованные </a:t>
            </a:r>
            <a:r>
              <a:rPr lang="ru-RU" sz="2800" dirty="0">
                <a:solidFill>
                  <a:srgbClr val="002060"/>
                </a:solidFill>
                <a:latin typeface="Garamond" panose="02020404030301010803" pitchFamily="18" charset="0"/>
              </a:rPr>
              <a:t>операции со стороны финансовых организаций. В условиях либерализации финансовых рынков он должен распространяться </a:t>
            </a:r>
            <a:r>
              <a:rPr lang="ru-RU" sz="28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только </a:t>
            </a:r>
            <a:r>
              <a:rPr lang="ru-RU" sz="2800" dirty="0">
                <a:solidFill>
                  <a:srgbClr val="002060"/>
                </a:solidFill>
                <a:latin typeface="Garamond" panose="02020404030301010803" pitchFamily="18" charset="0"/>
              </a:rPr>
              <a:t>на те организации, которые пользуются той или иной формой </a:t>
            </a:r>
            <a:r>
              <a:rPr lang="ru-RU" sz="28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государственного </a:t>
            </a:r>
            <a:r>
              <a:rPr lang="ru-RU" sz="2800" dirty="0">
                <a:solidFill>
                  <a:srgbClr val="002060"/>
                </a:solidFill>
                <a:latin typeface="Garamond" panose="02020404030301010803" pitchFamily="18" charset="0"/>
              </a:rPr>
              <a:t>страхования или гарантирования их деятельности. В эту категорию включаются прежде всего кредитные организации (в связи с их участием в системе страхования вкладов), а также </a:t>
            </a:r>
            <a:r>
              <a:rPr lang="ru-RU" sz="28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инвестиционные </a:t>
            </a:r>
            <a:r>
              <a:rPr lang="ru-RU" sz="2800" dirty="0">
                <a:solidFill>
                  <a:srgbClr val="002060"/>
                </a:solidFill>
                <a:latin typeface="Garamond" panose="02020404030301010803" pitchFamily="18" charset="0"/>
              </a:rPr>
              <a:t>и страховые компании, которые прямо или опосредованно имеют определенные гарантии государственных органов.</a:t>
            </a:r>
          </a:p>
        </p:txBody>
      </p:sp>
    </p:spTree>
    <p:extLst>
      <p:ext uri="{BB962C8B-B14F-4D97-AF65-F5344CB8AC3E}">
        <p14:creationId xmlns:p14="http://schemas.microsoft.com/office/powerpoint/2010/main" val="4048625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89755" y="784130"/>
            <a:ext cx="8964489" cy="5289739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Garamond" panose="02020404030301010803" pitchFamily="18" charset="0"/>
              </a:rPr>
              <a:t>Регулирование бизнес-поведения </a:t>
            </a:r>
            <a:r>
              <a:rPr lang="ru-RU" sz="2800" dirty="0">
                <a:solidFill>
                  <a:srgbClr val="002060"/>
                </a:solidFill>
                <a:latin typeface="Garamond" panose="02020404030301010803" pitchFamily="18" charset="0"/>
              </a:rPr>
              <a:t>на финансовом рынке направлено на защиту интересов потребителей финансовых услуг и инвесторов. Оно должно гарантировать предоставление потребителям </a:t>
            </a:r>
            <a:r>
              <a:rPr lang="ru-RU" sz="28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финансовых </a:t>
            </a:r>
            <a:r>
              <a:rPr lang="ru-RU" sz="2800" dirty="0">
                <a:solidFill>
                  <a:srgbClr val="002060"/>
                </a:solidFill>
                <a:latin typeface="Garamond" panose="02020404030301010803" pitchFamily="18" charset="0"/>
              </a:rPr>
              <a:t>услуг всей необходимой и правдивой информации и обеспечивать, чтобы финансовые компании в своей деятельности не пытались ввести своих клиентов в заблуждение и не дискриминировали бы их. В </a:t>
            </a:r>
            <a:r>
              <a:rPr lang="ru-RU" sz="2800" dirty="0" smtClean="0">
                <a:solidFill>
                  <a:srgbClr val="002060"/>
                </a:solidFill>
                <a:latin typeface="Garamond" panose="02020404030301010803" pitchFamily="18" charset="0"/>
              </a:rPr>
              <a:t>сферу </a:t>
            </a:r>
            <a:r>
              <a:rPr lang="ru-RU" sz="2800" dirty="0">
                <a:solidFill>
                  <a:srgbClr val="002060"/>
                </a:solidFill>
                <a:latin typeface="Garamond" panose="02020404030301010803" pitchFamily="18" charset="0"/>
              </a:rPr>
              <a:t>бизнес-регулирования попадают все профессиональные участники финансовых операций, в том числе компании на рынке ценных бумаг, страховые компании и банковские структуры.</a:t>
            </a:r>
          </a:p>
        </p:txBody>
      </p:sp>
    </p:spTree>
    <p:extLst>
      <p:ext uri="{BB962C8B-B14F-4D97-AF65-F5344CB8AC3E}">
        <p14:creationId xmlns:p14="http://schemas.microsoft.com/office/powerpoint/2010/main" val="2163011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37147" y="980728"/>
            <a:ext cx="8269705" cy="352839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финансовой стабильности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подразумевает создание механизмов управления системными рисками и предотвращения распространения кризисных явлений с одного сектора финансового рынка на другой.</a:t>
            </a:r>
          </a:p>
        </p:txBody>
      </p:sp>
    </p:spTree>
    <p:extLst>
      <p:ext uri="{BB962C8B-B14F-4D97-AF65-F5344CB8AC3E}">
        <p14:creationId xmlns:p14="http://schemas.microsoft.com/office/powerpoint/2010/main" val="299103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Блок-схема: альтернативный процесс 7"/>
          <p:cNvSpPr/>
          <p:nvPr/>
        </p:nvSpPr>
        <p:spPr>
          <a:xfrm>
            <a:off x="1" y="1340768"/>
            <a:ext cx="8964488" cy="5328592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	регламентации хозяйственной жизни, образующей свод правил, кодекс поведения хозяйствующих субъектов, определяющих их права и обязанности, меру взаимной ответственности, в том числе и введение определенных запретов, нацеленных на недопущение ущерба субъектам рынка;</a:t>
            </a:r>
          </a:p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	формирования организационно-экономических структур, обеспечивающих строгий контроль за соблюдением норм регламентации хозяйственного поведения субъектов рынка и обслуживающих хозяйственные отношения;</a:t>
            </a:r>
          </a:p>
          <a:p>
            <a:pPr marL="0" marR="0" lvl="0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выработки социально-экономической политики, определения и результативного применения механизмов ее реализации.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641685" y="144380"/>
            <a:ext cx="7818748" cy="1018674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В целом содержание государственного регулирования состоит из:</a:t>
            </a:r>
          </a:p>
        </p:txBody>
      </p:sp>
    </p:spTree>
    <p:extLst>
      <p:ext uri="{BB962C8B-B14F-4D97-AF65-F5344CB8AC3E}">
        <p14:creationId xmlns:p14="http://schemas.microsoft.com/office/powerpoint/2010/main" val="36095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612845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Институциональная структура финансового рынка начала формироваться в конце 1980-х – 1990-е гг. в условиях слабости государственного регулирования, экстремальной волатильности, частых кризисов и высокой инфляции.</a:t>
            </a:r>
          </a:p>
          <a:p>
            <a:pPr indent="450850"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этот период времени регулятивная инфраструктура только начинала складываться, шел стихийный выбор между англо-саксонской и континентальной моделями, между системами финансирования, основанными на рынке 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капитализации,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одной стороны, и на банках и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долгах,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другой.</a:t>
            </a:r>
          </a:p>
          <a:p>
            <a:pPr indent="450850"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итоге, в России сложился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смешанный рынок капиталов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основанный на примерно равных правах коммерческих банков и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брокерско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-дилерских компаний (инвестиционных банков).</a:t>
            </a:r>
          </a:p>
        </p:txBody>
      </p:sp>
    </p:spTree>
    <p:extLst>
      <p:ext uri="{BB962C8B-B14F-4D97-AF65-F5344CB8AC3E}">
        <p14:creationId xmlns:p14="http://schemas.microsoft.com/office/powerpoint/2010/main" val="35017261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755" y="764704"/>
            <a:ext cx="89644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на практике была реализована модель финансового сектора, в соответствии с которой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коммерческие банки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основа платежной системы и социальной стабильности должны нести более тяжелую регулятивную нагрузку,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на себя меньшие риски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обслуживая,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носят более традиционный и устойчивый характер (например, крупный бизнес, имеющий сниженные риски).</a:t>
            </a:r>
          </a:p>
          <a:p>
            <a:pPr indent="450850"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касается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инвестиционных банков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они, будучи менее регулируемыми,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берут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себя более высокие риски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финансируя инновационный сектор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экономики,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растущие компании,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на финансовый рынок, процессы реструктуризации бизнеса, идущие через рынок корпоративного контроля. Они нацелены на потребности тех групп инвесторов, которые готовы взять на себя особенные риски (нерезиденты, квалифицированные инвесторы, часть среднего класса с наиболее высокими доходами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574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40324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участниками финансового рынка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покупатели и продавцы финансовых инструментов. Вне зависимости от специфики они присутствуют на каждом рынке, однако их название и функции могут существенно отличаться на различных видах и сегментах финансового рынка. </a:t>
            </a:r>
          </a:p>
        </p:txBody>
      </p:sp>
    </p:spTree>
    <p:extLst>
      <p:ext uri="{BB962C8B-B14F-4D97-AF65-F5344CB8AC3E}">
        <p14:creationId xmlns:p14="http://schemas.microsoft.com/office/powerpoint/2010/main" val="274778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80" y="610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179512" y="908720"/>
            <a:ext cx="4032448" cy="100811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Кредитный рынок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3372" y="2564904"/>
            <a:ext cx="3528392" cy="10862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Кредитор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Заемщик</a:t>
            </a:r>
          </a:p>
          <a:p>
            <a:pPr algn="ctr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644430" y="939602"/>
            <a:ext cx="4032448" cy="100811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Валютный рынок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96458" y="2596530"/>
            <a:ext cx="3528392" cy="10862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Покупатель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Продавец</a:t>
            </a:r>
          </a:p>
          <a:p>
            <a:pPr algn="ctr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91344" y="3969060"/>
            <a:ext cx="4032448" cy="79208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Страховой рынок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591050" y="3969060"/>
            <a:ext cx="4032448" cy="100811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Рынок ценных бумаг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72980" y="5589240"/>
            <a:ext cx="3528392" cy="10862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Эмитент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Инвестор</a:t>
            </a:r>
          </a:p>
          <a:p>
            <a:pPr algn="ctr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1258" y="5589240"/>
            <a:ext cx="3528392" cy="10862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Страховщик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Страхователь</a:t>
            </a:r>
          </a:p>
          <a:p>
            <a:pPr algn="ctr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619672" y="2060848"/>
            <a:ext cx="108012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6300192" y="2060848"/>
            <a:ext cx="108012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1619672" y="5098926"/>
            <a:ext cx="1080120" cy="4114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6120594" y="5098926"/>
            <a:ext cx="1080120" cy="41143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59904"/>
            <a:ext cx="8229600" cy="576064"/>
          </a:xfr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участники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финансовых рынков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61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3285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финансовым посредникам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относить организации, которые заключают на финансовом рынке сделки от имени, за счет и в интересах другого лица. К этой группе относятся не только классические посредники — брокерские организации, но и такие институты, как банки, инвестиционные фонды, пенсионные фонды, страховые компании, трастовые компании, кредитные союзы, прочие банковские и небанковские кредитные организации. Указанные организации принято называть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институтами коллективного инвестирования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098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332656"/>
            <a:ext cx="8352928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Брокер (брокерская организация)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организация (или ее сотрудник), которая на основании лицензии выполняет за вознаграждение посреднические функции между участниками сделки.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463604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несколько видов брокеров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сферы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деятельности: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Фрахтовый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Бизнес-брокер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Лизинговый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Кредитный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Таможенный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Страховой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Биржевый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96959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1720" y="7647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60648"/>
            <a:ext cx="8496944" cy="3970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Субъектами сервисной инфраструктуры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юридические лица, осуществляющие вспомогательные функции: организацию и обслуживание процесса обращения финансовых инструментов. Субъектами, обслуживающими финансовый рынок, являются биржи, депозитарные и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расчетно-клиринговые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 регистраторы, консалтинговые, аудиторские и информационно-аналитические агентства.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797152"/>
            <a:ext cx="8352928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субъектам регулирования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относятся органы государственной власти, различные общественные организации и объединения.</a:t>
            </a:r>
          </a:p>
        </p:txBody>
      </p:sp>
    </p:spTree>
    <p:extLst>
      <p:ext uri="{BB962C8B-B14F-4D97-AF65-F5344CB8AC3E}">
        <p14:creationId xmlns:p14="http://schemas.microsoft.com/office/powerpoint/2010/main" val="421380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51179"/>
            <a:ext cx="842493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субъектов сервисной инфраструктуры финансового рынка можно разделить на три группы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организации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выполняют свои функции на любом финансовом рынке или на всех сразу;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институты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осуществляют различные функции, связанные с обращением определенного (ограниченного) круга финансовых инструментов, на определенном финансовом рынке или его сегменте;</a:t>
            </a:r>
          </a:p>
          <a:p>
            <a:pPr algn="just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специализированные организации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осуществляют один вид деятельности, связанной с обращением определенного круга финансовых инструментов.</a:t>
            </a:r>
          </a:p>
        </p:txBody>
      </p:sp>
    </p:spTree>
    <p:extLst>
      <p:ext uri="{BB962C8B-B14F-4D97-AF65-F5344CB8AC3E}">
        <p14:creationId xmlns:p14="http://schemas.microsoft.com/office/powerpoint/2010/main" val="2893142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332656"/>
            <a:ext cx="8496944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530225"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универсальным участникам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отнести консалтинговые компании, аудиторские и информационно-аналитические агентства.</a:t>
            </a:r>
          </a:p>
          <a:p>
            <a:pPr indent="530225"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функция этих организаций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основных участников финансового рынка информацией, необходимой для принятия решений.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5093" y="3140968"/>
            <a:ext cx="8496944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530225"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Единственным специальным институтом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финансовом рынке является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биржа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(или иначе организатор торгов). Биржа выполняет большое количество различных функций в отношении тех финансовых инструментов, которые допущены к торгам на ее площадках. Однако далеко не все финансовые инструменты обращаются на бирже.</a:t>
            </a:r>
          </a:p>
          <a:p>
            <a:pPr indent="530225"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биржевым активам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 акции, все виды облигаций, включая государственные, некоторые виды производных финансовых инструментов. </a:t>
            </a:r>
          </a:p>
        </p:txBody>
      </p:sp>
    </p:spTree>
    <p:extLst>
      <p:ext uri="{BB962C8B-B14F-4D97-AF65-F5344CB8AC3E}">
        <p14:creationId xmlns:p14="http://schemas.microsoft.com/office/powerpoint/2010/main" val="31580927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8903</TotalTime>
  <Words>1397</Words>
  <Application>Microsoft Office PowerPoint</Application>
  <PresentationFormat>Экран (4:3)</PresentationFormat>
  <Paragraphs>101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Century Gothic</vt:lpstr>
      <vt:lpstr>Garamond</vt:lpstr>
      <vt:lpstr>Times New Roman</vt:lpstr>
      <vt:lpstr>Wingdings 3</vt:lpstr>
      <vt:lpstr>Тема Office</vt:lpstr>
      <vt:lpstr>Office Theme</vt:lpstr>
      <vt:lpstr>Лекция №1 «Институциональная структура финансового рынка»</vt:lpstr>
      <vt:lpstr>Презентация PowerPoint</vt:lpstr>
      <vt:lpstr>Основными участниками финансового рынка являются покупатели и продавцы финансовых инструментов. Вне зависимости от специфики они присутствуют на каждом рынке, однако их название и функции могут существенно отличаться на различных видах и сегментах финансового рынка. </vt:lpstr>
      <vt:lpstr>Презентация PowerPoint</vt:lpstr>
      <vt:lpstr>К финансовым посредникам принято относить организации, которые заключают на финансовом рынке сделки от имени, за счет и в интересах другого лица. К этой группе относятся не только классические посредники — брокерские организации, но и такие институты, как банки, инвестиционные фонды, пенсионные фонды, страховые компании, трастовые компании, кредитные союзы, прочие банковские и небанковские кредитные организации. Указанные организации принято называть институтами коллективного инвестирования.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устроена фондовая биржа?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ГОСУДАРСТВЕННЫЙ  И МУНИЦИАЛЬНЫЙ ФИНАНСОВЫЙ КОНТРОЛЬ</dc:title>
  <dc:creator>Тюня</dc:creator>
  <cp:lastModifiedBy>ASUS</cp:lastModifiedBy>
  <cp:revision>115</cp:revision>
  <cp:lastPrinted>2021-02-07T12:01:38Z</cp:lastPrinted>
  <dcterms:created xsi:type="dcterms:W3CDTF">2015-09-20T15:34:15Z</dcterms:created>
  <dcterms:modified xsi:type="dcterms:W3CDTF">2023-02-15T08:06:29Z</dcterms:modified>
</cp:coreProperties>
</file>